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75" r:id="rId4"/>
    <p:sldId id="257" r:id="rId5"/>
    <p:sldId id="258" r:id="rId6"/>
    <p:sldId id="261" r:id="rId7"/>
    <p:sldId id="260" r:id="rId8"/>
    <p:sldId id="263" r:id="rId9"/>
    <p:sldId id="276" r:id="rId10"/>
    <p:sldId id="264" r:id="rId11"/>
    <p:sldId id="272" r:id="rId12"/>
    <p:sldId id="265" r:id="rId13"/>
    <p:sldId id="273" r:id="rId14"/>
    <p:sldId id="274" r:id="rId15"/>
    <p:sldId id="277" r:id="rId16"/>
    <p:sldId id="285" r:id="rId17"/>
    <p:sldId id="290" r:id="rId18"/>
    <p:sldId id="286" r:id="rId19"/>
    <p:sldId id="291" r:id="rId20"/>
    <p:sldId id="289" r:id="rId21"/>
    <p:sldId id="287" r:id="rId22"/>
    <p:sldId id="288" r:id="rId23"/>
    <p:sldId id="284" r:id="rId24"/>
    <p:sldId id="270" r:id="rId25"/>
    <p:sldId id="283" r:id="rId26"/>
    <p:sldId id="292" r:id="rId27"/>
    <p:sldId id="293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85285"/>
  </p:normalViewPr>
  <p:slideViewPr>
    <p:cSldViewPr snapToGrid="0" snapToObjects="1">
      <p:cViewPr varScale="1">
        <p:scale>
          <a:sx n="61" d="100"/>
          <a:sy n="61" d="100"/>
        </p:scale>
        <p:origin x="24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Owl:Users:jwp:code:psychopy:survey:results2011b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Owl:Users:jwp:code:psychopy:survey:results2011b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8826923076923E-2"/>
          <c:y val="8.6430555555555497E-2"/>
          <c:w val="0.67045363247863199"/>
          <c:h val="0.6902104166666670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'results-survey81851.csv'!$B$2</c:f>
              <c:strCache>
                <c:ptCount val="1"/>
                <c:pt idx="0">
                  <c:v>Overall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'results-survey81851.csv'!$B$3:$B$8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9</c:v>
                </c:pt>
                <c:pt idx="3">
                  <c:v>20</c:v>
                </c:pt>
                <c:pt idx="4">
                  <c:v>28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E-3D4B-96A1-C0D84669EEB4}"/>
            </c:ext>
          </c:extLst>
        </c:ser>
        <c:ser>
          <c:idx val="2"/>
          <c:order val="2"/>
          <c:tx>
            <c:strRef>
              <c:f>'results-survey81851.csv'!$H$2</c:f>
              <c:strCache>
                <c:ptCount val="1"/>
                <c:pt idx="0">
                  <c:v>Teaching materials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'results-survey81851.csv'!$H$3:$H$8</c:f>
              <c:numCache>
                <c:formatCode>General</c:formatCode>
                <c:ptCount val="6"/>
                <c:pt idx="0">
                  <c:v>5</c:v>
                </c:pt>
                <c:pt idx="1">
                  <c:v>0</c:v>
                </c:pt>
                <c:pt idx="2">
                  <c:v>4</c:v>
                </c:pt>
                <c:pt idx="3">
                  <c:v>32</c:v>
                </c:pt>
                <c:pt idx="4">
                  <c:v>17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1E-3D4B-96A1-C0D84669EEB4}"/>
            </c:ext>
          </c:extLst>
        </c:ser>
        <c:ser>
          <c:idx val="0"/>
          <c:order val="0"/>
          <c:tx>
            <c:strRef>
              <c:f>'results-survey81851.csv'!$C$2</c:f>
              <c:strCache>
                <c:ptCount val="1"/>
                <c:pt idx="0">
                  <c:v>Appearance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'results-survey81851.csv'!$C$3:$C$8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9</c:v>
                </c:pt>
                <c:pt idx="4">
                  <c:v>38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1E-3D4B-96A1-C0D84669EE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129880"/>
        <c:axId val="561137896"/>
      </c:barChart>
      <c:catAx>
        <c:axId val="561129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61137896"/>
        <c:crosses val="autoZero"/>
        <c:auto val="1"/>
        <c:lblAlgn val="ctr"/>
        <c:lblOffset val="100"/>
        <c:noMultiLvlLbl val="0"/>
      </c:catAx>
      <c:valAx>
        <c:axId val="5611378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56112988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4919524270603099"/>
          <c:y val="0.31954122470228402"/>
          <c:w val="0.247263277125162"/>
          <c:h val="0.3255101841608640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'results-survey81851.csv'!$D$2</c:f>
              <c:strCache>
                <c:ptCount val="1"/>
                <c:pt idx="0">
                  <c:v>Inutitiveness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'results-survey81851.csv'!$D$3:$D$8</c:f>
              <c:numCache>
                <c:formatCode>General</c:formatCode>
                <c:ptCount val="6"/>
                <c:pt idx="0">
                  <c:v>3</c:v>
                </c:pt>
                <c:pt idx="1">
                  <c:v>0</c:v>
                </c:pt>
                <c:pt idx="2">
                  <c:v>6</c:v>
                </c:pt>
                <c:pt idx="3">
                  <c:v>27</c:v>
                </c:pt>
                <c:pt idx="4">
                  <c:v>22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B4-B54B-B08C-571113A82BCF}"/>
            </c:ext>
          </c:extLst>
        </c:ser>
        <c:ser>
          <c:idx val="3"/>
          <c:order val="3"/>
          <c:tx>
            <c:strRef>
              <c:f>'results-survey81851.csv'!$E$2</c:f>
              <c:strCache>
                <c:ptCount val="1"/>
                <c:pt idx="0">
                  <c:v>Usability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'results-survey81851.csv'!$E$3:$E$8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11</c:v>
                </c:pt>
                <c:pt idx="3">
                  <c:v>11</c:v>
                </c:pt>
                <c:pt idx="4">
                  <c:v>30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B4-B54B-B08C-571113A82BCF}"/>
            </c:ext>
          </c:extLst>
        </c:ser>
        <c:ser>
          <c:idx val="1"/>
          <c:order val="1"/>
          <c:tx>
            <c:strRef>
              <c:f>'results-survey81851.csv'!$G$2</c:f>
              <c:strCache>
                <c:ptCount val="1"/>
                <c:pt idx="0">
                  <c:v>Flexibility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'results-survey81851.csv'!$G$3:$G$8</c:f>
              <c:numCache>
                <c:formatCode>General</c:formatCode>
                <c:ptCount val="6"/>
                <c:pt idx="0">
                  <c:v>4</c:v>
                </c:pt>
                <c:pt idx="1">
                  <c:v>0</c:v>
                </c:pt>
                <c:pt idx="2">
                  <c:v>9</c:v>
                </c:pt>
                <c:pt idx="3">
                  <c:v>26</c:v>
                </c:pt>
                <c:pt idx="4">
                  <c:v>19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B4-B54B-B08C-571113A82BCF}"/>
            </c:ext>
          </c:extLst>
        </c:ser>
        <c:ser>
          <c:idx val="0"/>
          <c:order val="0"/>
          <c:tx>
            <c:strRef>
              <c:f>'results-survey81851.csv'!$F$2</c:f>
              <c:strCache>
                <c:ptCount val="1"/>
                <c:pt idx="0">
                  <c:v>Bugs</c:v>
                </c:pt>
              </c:strCache>
            </c:strRef>
          </c:tx>
          <c:invertIfNegative val="0"/>
          <c:cat>
            <c:strRef>
              <c:f>'results-survey81851.csv'!$A$3:$A$8</c:f>
              <c:strCache>
                <c:ptCount val="6"/>
                <c:pt idx="0">
                  <c:v>No opinion</c:v>
                </c:pt>
                <c:pt idx="1">
                  <c:v>Much WORSE</c:v>
                </c:pt>
                <c:pt idx="2">
                  <c:v>Worse</c:v>
                </c:pt>
                <c:pt idx="3">
                  <c:v>Neutral</c:v>
                </c:pt>
                <c:pt idx="4">
                  <c:v>Better</c:v>
                </c:pt>
                <c:pt idx="5">
                  <c:v>Much BETTER</c:v>
                </c:pt>
              </c:strCache>
            </c:strRef>
          </c:cat>
          <c:val>
            <c:numRef>
              <c:f>'results-survey81851.csv'!$F$3:$F$8</c:f>
              <c:numCache>
                <c:formatCode>General</c:formatCode>
                <c:ptCount val="6"/>
                <c:pt idx="0">
                  <c:v>7</c:v>
                </c:pt>
                <c:pt idx="1">
                  <c:v>1</c:v>
                </c:pt>
                <c:pt idx="2">
                  <c:v>5</c:v>
                </c:pt>
                <c:pt idx="3">
                  <c:v>23</c:v>
                </c:pt>
                <c:pt idx="4">
                  <c:v>21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B4-B54B-B08C-571113A82B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77360392"/>
        <c:axId val="577098616"/>
      </c:barChart>
      <c:catAx>
        <c:axId val="577360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77098616"/>
        <c:crosses val="autoZero"/>
        <c:auto val="1"/>
        <c:lblAlgn val="ctr"/>
        <c:lblOffset val="100"/>
        <c:noMultiLvlLbl val="0"/>
      </c:catAx>
      <c:valAx>
        <c:axId val="577098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5773603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1945486174693305"/>
          <c:y val="0.35491408474292402"/>
          <c:w val="0.166591649880974"/>
          <c:h val="0.37524970691676401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EB8AD-C99E-034C-BB61-589469DCB1FD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FC50D-2F05-6446-89ED-E8C8C9389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7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class of 2010-2011 in Psychology First Year </a:t>
            </a:r>
            <a:r>
              <a:rPr lang="en-GB" dirty="0" err="1"/>
              <a:t>Practicals</a:t>
            </a:r>
            <a:r>
              <a:rPr lang="en-GB" dirty="0"/>
              <a:t> (C81MST) at University of Nottingham were given one semester learning about how to conduct experiments using </a:t>
            </a:r>
            <a:r>
              <a:rPr lang="en-GB" dirty="0" err="1"/>
              <a:t>PsychoPy</a:t>
            </a:r>
            <a:r>
              <a:rPr lang="en-GB" dirty="0"/>
              <a:t> and another about how to run experiments using E-Prime.</a:t>
            </a:r>
            <a:endParaRPr lang="en-US" dirty="0"/>
          </a:p>
          <a:p>
            <a:r>
              <a:rPr lang="en-GB" dirty="0"/>
              <a:t>These are the results of an anonymous online survey that the students filled out (N=60). The take home message seems to be that the students liked the software, indeed more than E-Prime on average, but that it still has room for improvement.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FC50D-2F05-6446-89ED-E8C8C93894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79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FC50D-2F05-6446-89ED-E8C8C93894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70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FC50D-2F05-6446-89ED-E8C8C93894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08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FC50D-2F05-6446-89ED-E8C8C93894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9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3A133-99DF-E842-90A8-460C9283F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80937-BE4F-E04B-964F-96D092148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D9D2C-CD57-7B4C-8C4B-E86E3D0B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DA1F-E92C-2B46-8C7A-F7E7278A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F9798-877F-F94E-B20F-476B08C9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F7A3-831F-0B40-A913-871CBD61E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D05C5-F493-AF45-BCBD-87EB3A174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CD62F-1BF9-8740-870C-5E00445A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6333C-2880-8146-AF1C-50900FDD1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4E4B7-6D61-AA48-BD64-FFBC72F6C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1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C7E5F-07CA-C949-A54C-8FF35CAE4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44C4C-FC1B-144D-8904-80B2E4006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06D19-C18A-5D41-8AC1-F8C454861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CCD1D-1AB4-AC4D-9169-634205E3F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84D5-EC8D-6045-A6B5-12B14226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66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AD12-C194-0240-90B2-D3293DA4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6A5A2-E9E9-4149-9A8B-F53DD3957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5FB43-971D-3544-ACA6-DF48C926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6B03E-3537-844D-939C-ECD91A1C8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3370A-BB56-D24D-AA85-0A5C4332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9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60EC7-B7F4-7B49-8CF2-3CCB6F9C8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4C29-A73F-AA4B-B870-01BE41E77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354FF-6AEF-BF47-8C21-D13069455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3A6F0-472F-4344-B619-001154E6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977D0-E47D-8349-BF65-EBCBEA9EA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4E97-AABF-FD47-A8DD-70A4B0F50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A8909-0FD4-E849-B955-40CCE20B6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144F9-0CB3-0849-A356-F49298757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4B378-62F9-F040-97AD-9D1EA6E56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88C81-3D8D-3643-91BD-A3141F0E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11468-D3F9-D149-9185-66E1C4B2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5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CA9DF-07CF-F94E-B744-E7FDD367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E700C-65E1-A642-8E53-9BB3E9D18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F8C65-5B6E-294B-98B0-A20A7660B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00FAE6-4F10-814A-8F43-A34C06998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3281D4-04F4-8A46-87FD-15A8FB3EC1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5965B7-4D38-8344-88F9-B004A94E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03521-C984-5245-BC9A-F6A49EC0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5A547-2CF3-064C-B065-EF36110D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67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9665C-1273-3749-A260-6AA7EC21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46EEF-FD56-3442-8735-255EE8F4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0BBF90-AA7C-834E-8EAF-A2D42CF4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8BA8F-B18A-3E4C-B1DB-3B69BAE90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9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E84EFB-BBC5-774B-9BBD-62F4AA58B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80C18-F3F9-AC4F-8680-A2847D0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8EA79-3B92-114E-9DB4-9435DA592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2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D924E-31D1-9B49-9C3D-3B856B78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73ACE-5B57-A740-8E95-F6D606374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982F4-8352-8141-9F90-802D387BE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E1DE1-0AC0-FE47-AB78-0936E9F38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D21DB-5839-B347-AE24-432F6E341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B6F41-BFBF-004C-BBD5-B002E5A65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13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A394-2630-8842-8E88-6274FE872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7B63DB-54B9-DF4C-B6B5-623C7E1A0E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01F966-7948-3843-A01C-A2D6784C7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92F15-F70C-754F-9A76-CA8AAC1EF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4D8DA-2EFE-B547-8F6C-F662715E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ECD6EF-111B-C54F-AD24-92F3985E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8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24DE1-31A5-0E49-B411-5DB89C2E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D9F04-BDDE-E848-9ADA-E0F9C7BE8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CFD6-EE82-B24D-B85D-93413CB0C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5283F-3A75-C94B-9506-1DE3FEC98EB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13853-4031-864E-BD98-C5E81A0F9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89EA3-8BB1-C245-A0CA-B954A6623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05CC9-AA24-1345-A5DB-C0A37101F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4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ychopy/psychopy/releases/" TargetMode="External"/><Relationship Id="rId2" Type="http://schemas.openxmlformats.org/officeDocument/2006/relationships/hyperlink" Target="https://github.com/psychopy/psychopy/releases/tag/1.90.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sychologicalscience.org/observer/using-amazons-mechanical-turk-benefits-drawbacks-and-suggestion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quester.mturk.com/create/projects/151737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equester.mturk.com/man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lab.com/gitlab-org/gitlab-foss/issues/25805" TargetMode="External"/><Relationship Id="rId3" Type="http://schemas.openxmlformats.org/officeDocument/2006/relationships/hyperlink" Target="https://uniqueturker.myleott.com/" TargetMode="External"/><Relationship Id="rId7" Type="http://schemas.openxmlformats.org/officeDocument/2006/relationships/hyperlink" Target="https://stackoverflow.com/questions/664014/what-integer-hash-function-are-good-that-accepts-an-integer-hash-key" TargetMode="External"/><Relationship Id="rId2" Type="http://schemas.openxmlformats.org/officeDocument/2006/relationships/hyperlink" Target="http://turkrequesters.blogspot.com/2012/09/tips-for-academic-requesters-on-mtur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13102351/passing-a-variable-with-href-in-html/13102389" TargetMode="External"/><Relationship Id="rId5" Type="http://schemas.openxmlformats.org/officeDocument/2006/relationships/hyperlink" Target="https://www.thesitewizard.com/html-tutorial/open-links-in-new-window-or-tab.shtml" TargetMode="External"/><Relationship Id="rId4" Type="http://schemas.openxmlformats.org/officeDocument/2006/relationships/hyperlink" Target="https://www.w3schools.com/howto/howto_js_toggle_hide_show.asp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jangraw/PsychoPyParadigm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vlovia.org/explore?sort=DEFAULT&amp;search=djangra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VV6qhuQgsiI" TargetMode="External"/><Relationship Id="rId2" Type="http://schemas.openxmlformats.org/officeDocument/2006/relationships/hyperlink" Target="https://discourse.psychop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www.psychopy.org/coder/tutorial1.htm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dmc.nottingham.ac.uk/bitstream/handle/internal/314/psychospy%20(2)/PsychoPy_survey_results_2011.docx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sychology.stackexchange.com/questions/16659/pros-and-cons-of-psychopy-for-designing-psychological-experiments" TargetMode="External"/><Relationship Id="rId2" Type="http://schemas.openxmlformats.org/officeDocument/2006/relationships/hyperlink" Target="https://i.stack.imgur.com/aHi0n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pl.ucsd.edu/software-survey-results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i.stack.imgur.com/BMmeb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2F18-A777-4841-B2C7-D4CD16AC9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PsychoPy: An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3B2A6-1FD5-0440-9ECA-DA6BD82D65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Dave Jangraw</a:t>
            </a:r>
          </a:p>
          <a:p>
            <a:r>
              <a:rPr lang="en-US" dirty="0"/>
              <a:t>12/05/19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6D6914-4AC9-FE41-84AB-EAD123548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010" y="512872"/>
            <a:ext cx="3849416" cy="121898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F6E74C-6261-8F49-8F9C-29EC9A43F0AF}"/>
              </a:ext>
            </a:extLst>
          </p:cNvPr>
          <p:cNvCxnSpPr>
            <a:cxnSpLocks/>
          </p:cNvCxnSpPr>
          <p:nvPr/>
        </p:nvCxnSpPr>
        <p:spPr>
          <a:xfrm>
            <a:off x="838200" y="3488086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98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FCA7-8668-A645-85AD-0FF5901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Installing PsychoPy on Your Machine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FCB268-5EB8-C044-AD33-082113E79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Get latest version of PsychoPy:</a:t>
            </a:r>
            <a:r>
              <a:rPr lang="en-US" dirty="0">
                <a:hlinkClick r:id="rId2"/>
              </a:rPr>
              <a:t> </a:t>
            </a:r>
            <a:r>
              <a:rPr lang="en-US" dirty="0">
                <a:hlinkClick r:id="rId3"/>
              </a:rPr>
              <a:t>https://github.com/psychopy/psychopy/releases/</a:t>
            </a:r>
            <a:endParaRPr lang="en-US" dirty="0"/>
          </a:p>
          <a:p>
            <a:pPr lvl="1"/>
            <a:r>
              <a:rPr lang="en-US" b="1" dirty="0"/>
              <a:t>Choose “Standalone” installer for your OS</a:t>
            </a:r>
          </a:p>
          <a:p>
            <a:pPr lvl="1"/>
            <a:r>
              <a:rPr lang="en-US" dirty="0"/>
              <a:t>May require admin privileges</a:t>
            </a:r>
          </a:p>
          <a:p>
            <a:r>
              <a:rPr lang="en-US" dirty="0"/>
              <a:t>Open and follow the instructions!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CBC3F8-A0C1-8D43-A0C8-F80E43F42734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6F9EBAF-10C8-E442-81ED-0893864CA68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88608" y="3198462"/>
            <a:ext cx="3742029" cy="26751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1D8A46-5C92-A54D-9F75-16997401C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4652" y="2107954"/>
            <a:ext cx="4373116" cy="26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4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C15C99-02DE-C14B-A953-16F2F28E0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703" y="1546399"/>
            <a:ext cx="8851298" cy="51337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33FCA7-8668-A645-85AD-0FF5901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PsychoPy Builder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50467F-F2B2-FE48-BC6D-1FB9C98917C4}"/>
              </a:ext>
            </a:extLst>
          </p:cNvPr>
          <p:cNvGrpSpPr/>
          <p:nvPr/>
        </p:nvGrpSpPr>
        <p:grpSpPr>
          <a:xfrm>
            <a:off x="3392905" y="4948975"/>
            <a:ext cx="6277568" cy="1308926"/>
            <a:chOff x="3392905" y="4948975"/>
            <a:chExt cx="6277568" cy="13089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E41B895-DC92-BA41-9D95-A634469117F1}"/>
                </a:ext>
              </a:extLst>
            </p:cNvPr>
            <p:cNvSpPr/>
            <p:nvPr/>
          </p:nvSpPr>
          <p:spPr>
            <a:xfrm>
              <a:off x="3392905" y="4948975"/>
              <a:ext cx="6277568" cy="851761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00AD6D9-61AD-1A45-87A3-90D10C232CE3}"/>
                </a:ext>
              </a:extLst>
            </p:cNvPr>
            <p:cNvSpPr txBox="1"/>
            <p:nvPr/>
          </p:nvSpPr>
          <p:spPr>
            <a:xfrm>
              <a:off x="5153592" y="5888569"/>
              <a:ext cx="2783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Your experiment’s structure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E3D5630-CE59-7244-9A82-C0202AE2AC65}"/>
              </a:ext>
            </a:extLst>
          </p:cNvPr>
          <p:cNvGrpSpPr/>
          <p:nvPr/>
        </p:nvGrpSpPr>
        <p:grpSpPr>
          <a:xfrm>
            <a:off x="2615577" y="2540996"/>
            <a:ext cx="5421518" cy="2315594"/>
            <a:chOff x="3392905" y="5137484"/>
            <a:chExt cx="4371474" cy="231559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5D70D7-ECFF-104E-8D53-7A6BD50D7713}"/>
                </a:ext>
              </a:extLst>
            </p:cNvPr>
            <p:cNvSpPr/>
            <p:nvPr/>
          </p:nvSpPr>
          <p:spPr>
            <a:xfrm>
              <a:off x="3392905" y="5137484"/>
              <a:ext cx="4371474" cy="167078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776ECF-1568-5B49-BC56-F09B4F567CF1}"/>
                </a:ext>
              </a:extLst>
            </p:cNvPr>
            <p:cNvSpPr txBox="1"/>
            <p:nvPr/>
          </p:nvSpPr>
          <p:spPr>
            <a:xfrm>
              <a:off x="4233927" y="6806747"/>
              <a:ext cx="28480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Elements of the current part</a:t>
              </a:r>
            </a:p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Of the experiment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68A524-82AB-7F44-8EB4-6A25BB34A61B}"/>
              </a:ext>
            </a:extLst>
          </p:cNvPr>
          <p:cNvGrpSpPr/>
          <p:nvPr/>
        </p:nvGrpSpPr>
        <p:grpSpPr>
          <a:xfrm>
            <a:off x="8596227" y="2310780"/>
            <a:ext cx="1960392" cy="2236439"/>
            <a:chOff x="2916042" y="5137484"/>
            <a:chExt cx="5325197" cy="82584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2B30D1-33A2-FE47-815D-6D000C98DF21}"/>
                </a:ext>
              </a:extLst>
            </p:cNvPr>
            <p:cNvSpPr/>
            <p:nvPr/>
          </p:nvSpPr>
          <p:spPr>
            <a:xfrm>
              <a:off x="3392905" y="5137484"/>
              <a:ext cx="4371474" cy="565484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BA93DC-2990-B04F-A5A2-06A61123F42B}"/>
                </a:ext>
              </a:extLst>
            </p:cNvPr>
            <p:cNvSpPr txBox="1"/>
            <p:nvPr/>
          </p:nvSpPr>
          <p:spPr>
            <a:xfrm>
              <a:off x="2916042" y="5724659"/>
              <a:ext cx="5325197" cy="238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Add new </a:t>
              </a:r>
            </a:p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elements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5EC57B-8B55-3644-AB7C-E7049160000B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31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PsychoPy Coder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CA52AD-8389-4F43-B727-55233CF69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4793" y="1825625"/>
            <a:ext cx="610241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F10359-A786-9445-89F2-93F2C2113562}"/>
              </a:ext>
            </a:extLst>
          </p:cNvPr>
          <p:cNvGrpSpPr/>
          <p:nvPr/>
        </p:nvGrpSpPr>
        <p:grpSpPr>
          <a:xfrm>
            <a:off x="2615577" y="2414587"/>
            <a:ext cx="7397721" cy="2328862"/>
            <a:chOff x="3392905" y="5068932"/>
            <a:chExt cx="5964924" cy="12629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6749E8-CA2A-1F4A-8357-28728D0D57B7}"/>
                </a:ext>
              </a:extLst>
            </p:cNvPr>
            <p:cNvSpPr/>
            <p:nvPr/>
          </p:nvSpPr>
          <p:spPr>
            <a:xfrm>
              <a:off x="3392905" y="5068932"/>
              <a:ext cx="4371474" cy="126295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CDF387-3A2D-7641-B928-24C0BE6F6BA2}"/>
                </a:ext>
              </a:extLst>
            </p:cNvPr>
            <p:cNvSpPr txBox="1"/>
            <p:nvPr/>
          </p:nvSpPr>
          <p:spPr>
            <a:xfrm>
              <a:off x="7954087" y="5448230"/>
              <a:ext cx="1403742" cy="3505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All the code for</a:t>
              </a:r>
            </a:p>
            <a:p>
              <a:r>
                <a:rPr lang="en-US" dirty="0">
                  <a:solidFill>
                    <a:schemeClr val="accent2"/>
                  </a:solidFill>
                </a:rPr>
                <a:t>your experiment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0A2E01B-181D-2C44-9F54-B4BBF3805C34}"/>
              </a:ext>
            </a:extLst>
          </p:cNvPr>
          <p:cNvGrpSpPr/>
          <p:nvPr/>
        </p:nvGrpSpPr>
        <p:grpSpPr>
          <a:xfrm>
            <a:off x="2869765" y="5048711"/>
            <a:ext cx="8815774" cy="1118053"/>
            <a:chOff x="2869765" y="5048711"/>
            <a:chExt cx="8815774" cy="11180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7FF338-327A-C847-81CA-E3B7718718F8}"/>
                </a:ext>
              </a:extLst>
            </p:cNvPr>
            <p:cNvSpPr/>
            <p:nvPr/>
          </p:nvSpPr>
          <p:spPr>
            <a:xfrm>
              <a:off x="2869765" y="5048711"/>
              <a:ext cx="6474260" cy="1118053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7A305C-0DD0-0048-B713-FD9BC0DE8958}"/>
                </a:ext>
              </a:extLst>
            </p:cNvPr>
            <p:cNvSpPr txBox="1"/>
            <p:nvPr/>
          </p:nvSpPr>
          <p:spPr>
            <a:xfrm>
              <a:off x="9437551" y="5284571"/>
              <a:ext cx="22479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“print” </a:t>
              </a:r>
              <a:r>
                <a:rPr lang="en-US" dirty="0" err="1">
                  <a:solidFill>
                    <a:schemeClr val="accent5"/>
                  </a:solidFill>
                </a:rPr>
                <a:t>msgs</a:t>
              </a:r>
              <a:r>
                <a:rPr lang="en-US" dirty="0">
                  <a:solidFill>
                    <a:schemeClr val="accent5"/>
                  </a:solidFill>
                </a:rPr>
                <a:t> &amp; </a:t>
              </a:r>
              <a:r>
                <a:rPr lang="en-US" b="1" dirty="0">
                  <a:solidFill>
                    <a:schemeClr val="accent5"/>
                  </a:solidFill>
                </a:rPr>
                <a:t>errors</a:t>
              </a:r>
            </a:p>
            <a:p>
              <a:r>
                <a:rPr lang="en-US" dirty="0">
                  <a:solidFill>
                    <a:schemeClr val="accent5"/>
                  </a:solidFill>
                </a:rPr>
                <a:t>from the latest run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3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FCA7-8668-A645-85AD-0FF5901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Running a PsychoPy Experiment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3FCB268-5EB8-C044-AD33-082113E7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If nothing has changed in the experiment: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pyc</a:t>
            </a:r>
            <a:r>
              <a:rPr lang="en-US" dirty="0"/>
              <a:t> = compiled code. If PsychoPy is the only python distribution on your computer, just open it!</a:t>
            </a:r>
          </a:p>
          <a:p>
            <a:pPr lvl="1"/>
            <a:r>
              <a:rPr lang="en-US" dirty="0"/>
              <a:t>If that doesn’t work, open the experiment in PsychoPy and click Run.</a:t>
            </a:r>
          </a:p>
          <a:p>
            <a:r>
              <a:rPr lang="en-US" b="1" dirty="0"/>
              <a:t>If something has changed:</a:t>
            </a:r>
          </a:p>
          <a:p>
            <a:pPr lvl="1"/>
            <a:r>
              <a:rPr lang="en-US" dirty="0"/>
              <a:t>Open the experiment in PsychoPy, save your changes, and click Run. </a:t>
            </a:r>
          </a:p>
          <a:p>
            <a:pPr lvl="1"/>
            <a:r>
              <a:rPr lang="en-US" dirty="0"/>
              <a:t>This will compile the code automatically, changing the .</a:t>
            </a:r>
            <a:r>
              <a:rPr lang="en-US" dirty="0" err="1"/>
              <a:t>pyc</a:t>
            </a:r>
            <a:r>
              <a:rPr lang="en-US" dirty="0"/>
              <a:t> file. Once you’re satisfied with the new version, make sure this is the .</a:t>
            </a:r>
            <a:r>
              <a:rPr lang="en-US" dirty="0" err="1"/>
              <a:t>pyc</a:t>
            </a:r>
            <a:r>
              <a:rPr lang="en-US" dirty="0"/>
              <a:t> that future data </a:t>
            </a:r>
            <a:r>
              <a:rPr lang="en-US" dirty="0" err="1"/>
              <a:t>collecters</a:t>
            </a:r>
            <a:r>
              <a:rPr lang="en-US" dirty="0"/>
              <a:t> know to use.</a:t>
            </a:r>
          </a:p>
          <a:p>
            <a:r>
              <a:rPr lang="en-US" b="1" dirty="0"/>
              <a:t>To End Early:</a:t>
            </a:r>
          </a:p>
          <a:p>
            <a:pPr lvl="1"/>
            <a:r>
              <a:rPr lang="en-US" dirty="0"/>
              <a:t>Try Escape, </a:t>
            </a:r>
            <a:r>
              <a:rPr lang="en-US" dirty="0" err="1"/>
              <a:t>Cmd</a:t>
            </a:r>
            <a:r>
              <a:rPr lang="en-US" dirty="0"/>
              <a:t>+</a:t>
            </a:r>
            <a:r>
              <a:rPr lang="en-US" b="1" u="sng" dirty="0"/>
              <a:t>.</a:t>
            </a:r>
            <a:r>
              <a:rPr lang="en-US" dirty="0"/>
              <a:t> or Ctrl+</a:t>
            </a:r>
            <a:r>
              <a:rPr lang="en-US" b="1" u="sng" dirty="0"/>
              <a:t>.</a:t>
            </a:r>
          </a:p>
          <a:p>
            <a:pPr lvl="1"/>
            <a:r>
              <a:rPr lang="en-US" dirty="0"/>
              <a:t>If that doesn’t work, use ctrl-alt-del (PC) or </a:t>
            </a:r>
            <a:r>
              <a:rPr lang="en-US" dirty="0" err="1"/>
              <a:t>cmd</a:t>
            </a:r>
            <a:r>
              <a:rPr lang="en-US" dirty="0"/>
              <a:t>-opt-esc (mac) to force quit.</a:t>
            </a:r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A7BD1E-9EDB-F34A-8097-B41E7C42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2933700"/>
            <a:ext cx="546100" cy="5334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5A6DCFF-E5A7-9B4F-8DA3-B43CED8AA80C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37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FCA7-8668-A645-85AD-0FF5901DA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Handling PsychoPy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DD0B3A4-D40E-C047-B258-A58134456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388100"/>
              </p:ext>
            </p:extLst>
          </p:nvPr>
        </p:nvGraphicFramePr>
        <p:xfrm>
          <a:off x="838200" y="2496221"/>
          <a:ext cx="10515600" cy="666996"/>
        </p:xfrm>
        <a:graphic>
          <a:graphicData uri="http://schemas.openxmlformats.org/drawingml/2006/table">
            <a:tbl>
              <a:tblPr/>
              <a:tblGrid>
                <a:gridCol w="366642">
                  <a:extLst>
                    <a:ext uri="{9D8B030D-6E8A-4147-A177-3AD203B41FA5}">
                      <a16:colId xmlns:a16="http://schemas.microsoft.com/office/drawing/2014/main" val="246992915"/>
                    </a:ext>
                  </a:extLst>
                </a:gridCol>
                <a:gridCol w="616270">
                  <a:extLst>
                    <a:ext uri="{9D8B030D-6E8A-4147-A177-3AD203B41FA5}">
                      <a16:colId xmlns:a16="http://schemas.microsoft.com/office/drawing/2014/main" val="2759290051"/>
                    </a:ext>
                  </a:extLst>
                </a:gridCol>
                <a:gridCol w="460252">
                  <a:extLst>
                    <a:ext uri="{9D8B030D-6E8A-4147-A177-3AD203B41FA5}">
                      <a16:colId xmlns:a16="http://schemas.microsoft.com/office/drawing/2014/main" val="2797452759"/>
                    </a:ext>
                  </a:extLst>
                </a:gridCol>
                <a:gridCol w="585067">
                  <a:extLst>
                    <a:ext uri="{9D8B030D-6E8A-4147-A177-3AD203B41FA5}">
                      <a16:colId xmlns:a16="http://schemas.microsoft.com/office/drawing/2014/main" val="3655045592"/>
                    </a:ext>
                  </a:extLst>
                </a:gridCol>
                <a:gridCol w="834695">
                  <a:extLst>
                    <a:ext uri="{9D8B030D-6E8A-4147-A177-3AD203B41FA5}">
                      <a16:colId xmlns:a16="http://schemas.microsoft.com/office/drawing/2014/main" val="839475205"/>
                    </a:ext>
                  </a:extLst>
                </a:gridCol>
                <a:gridCol w="865899">
                  <a:extLst>
                    <a:ext uri="{9D8B030D-6E8A-4147-A177-3AD203B41FA5}">
                      <a16:colId xmlns:a16="http://schemas.microsoft.com/office/drawing/2014/main" val="153819816"/>
                    </a:ext>
                  </a:extLst>
                </a:gridCol>
                <a:gridCol w="634472">
                  <a:extLst>
                    <a:ext uri="{9D8B030D-6E8A-4147-A177-3AD203B41FA5}">
                      <a16:colId xmlns:a16="http://schemas.microsoft.com/office/drawing/2014/main" val="3625293239"/>
                    </a:ext>
                  </a:extLst>
                </a:gridCol>
                <a:gridCol w="834695">
                  <a:extLst>
                    <a:ext uri="{9D8B030D-6E8A-4147-A177-3AD203B41FA5}">
                      <a16:colId xmlns:a16="http://schemas.microsoft.com/office/drawing/2014/main" val="59941115"/>
                    </a:ext>
                  </a:extLst>
                </a:gridCol>
                <a:gridCol w="561664">
                  <a:extLst>
                    <a:ext uri="{9D8B030D-6E8A-4147-A177-3AD203B41FA5}">
                      <a16:colId xmlns:a16="http://schemas.microsoft.com/office/drawing/2014/main" val="2723372511"/>
                    </a:ext>
                  </a:extLst>
                </a:gridCol>
                <a:gridCol w="522660">
                  <a:extLst>
                    <a:ext uri="{9D8B030D-6E8A-4147-A177-3AD203B41FA5}">
                      <a16:colId xmlns:a16="http://schemas.microsoft.com/office/drawing/2014/main" val="581347976"/>
                    </a:ext>
                  </a:extLst>
                </a:gridCol>
                <a:gridCol w="759287">
                  <a:extLst>
                    <a:ext uri="{9D8B030D-6E8A-4147-A177-3AD203B41FA5}">
                      <a16:colId xmlns:a16="http://schemas.microsoft.com/office/drawing/2014/main" val="2484740556"/>
                    </a:ext>
                  </a:extLst>
                </a:gridCol>
                <a:gridCol w="1071322">
                  <a:extLst>
                    <a:ext uri="{9D8B030D-6E8A-4147-A177-3AD203B41FA5}">
                      <a16:colId xmlns:a16="http://schemas.microsoft.com/office/drawing/2014/main" val="1526400939"/>
                    </a:ext>
                  </a:extLst>
                </a:gridCol>
                <a:gridCol w="759287">
                  <a:extLst>
                    <a:ext uri="{9D8B030D-6E8A-4147-A177-3AD203B41FA5}">
                      <a16:colId xmlns:a16="http://schemas.microsoft.com/office/drawing/2014/main" val="3940063874"/>
                    </a:ext>
                  </a:extLst>
                </a:gridCol>
                <a:gridCol w="572065">
                  <a:extLst>
                    <a:ext uri="{9D8B030D-6E8A-4147-A177-3AD203B41FA5}">
                      <a16:colId xmlns:a16="http://schemas.microsoft.com/office/drawing/2014/main" val="2813225487"/>
                    </a:ext>
                  </a:extLst>
                </a:gridCol>
                <a:gridCol w="447251">
                  <a:extLst>
                    <a:ext uri="{9D8B030D-6E8A-4147-A177-3AD203B41FA5}">
                      <a16:colId xmlns:a16="http://schemas.microsoft.com/office/drawing/2014/main" val="3835008735"/>
                    </a:ext>
                  </a:extLst>
                </a:gridCol>
                <a:gridCol w="624072">
                  <a:extLst>
                    <a:ext uri="{9D8B030D-6E8A-4147-A177-3AD203B41FA5}">
                      <a16:colId xmlns:a16="http://schemas.microsoft.com/office/drawing/2014/main" val="2487015369"/>
                    </a:ext>
                  </a:extLst>
                </a:gridCol>
              </a:tblGrid>
              <a:tr h="166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letterColor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corrAns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congruent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trials.thisRepN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trials.thisTrialN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trials.thisN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trials.thisIndex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resp.keys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resp.corr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resp.rt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frameRate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expName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session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participant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6306545"/>
                  </a:ext>
                </a:extLst>
              </a:tr>
              <a:tr h="166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0.770008087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2018_Oct_10_1425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60.10883008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stroop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1497719"/>
                  </a:ext>
                </a:extLst>
              </a:tr>
              <a:tr h="166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0.58455801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2018_Oct_10_1425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60.10883008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stroop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404710"/>
                  </a:ext>
                </a:extLst>
              </a:tr>
              <a:tr h="16674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0.83436799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2018_Oct_10_1425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60.10883008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stroop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16" marR="7816" marT="78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77261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FFB33D-4411-AC41-A5BB-6EE5768F5BAF}"/>
              </a:ext>
            </a:extLst>
          </p:cNvPr>
          <p:cNvSpPr txBox="1"/>
          <p:nvPr/>
        </p:nvSpPr>
        <p:spPr>
          <a:xfrm>
            <a:off x="828675" y="1814513"/>
            <a:ext cx="34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 Builder Output (.csv file):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C5859D-15B6-0841-B1E1-1D76DBA3A3AB}"/>
              </a:ext>
            </a:extLst>
          </p:cNvPr>
          <p:cNvSpPr txBox="1"/>
          <p:nvPr/>
        </p:nvSpPr>
        <p:spPr>
          <a:xfrm>
            <a:off x="828675" y="3606800"/>
            <a:ext cx="3020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Custom Log Output (text file):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297AA1-5482-7848-B0A2-D1CFC70BB04A}"/>
              </a:ext>
            </a:extLst>
          </p:cNvPr>
          <p:cNvSpPr/>
          <p:nvPr/>
        </p:nvSpPr>
        <p:spPr>
          <a:xfrm>
            <a:off x="838200" y="3968750"/>
            <a:ext cx="9144001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113.1881 	EXP 	---START EXPERIMENT---</a:t>
            </a:r>
          </a:p>
          <a:p>
            <a:r>
              <a:rPr lang="en-US" dirty="0"/>
              <a:t>113.2269 	EXP 	</a:t>
            </a:r>
            <a:r>
              <a:rPr lang="en-US" dirty="0" err="1"/>
              <a:t>topMsg</a:t>
            </a:r>
            <a:r>
              <a:rPr lang="en-US" dirty="0"/>
              <a:t>: text = 'Experimenter, is the scanner prepared?'</a:t>
            </a:r>
          </a:p>
          <a:p>
            <a:r>
              <a:rPr lang="en-US" dirty="0"/>
              <a:t>113.2269 	EXP 	</a:t>
            </a:r>
            <a:r>
              <a:rPr lang="en-US" dirty="0" err="1"/>
              <a:t>bottomMsg</a:t>
            </a:r>
            <a:r>
              <a:rPr lang="en-US" dirty="0"/>
              <a:t>: text = "(Press 'Y' when it is.)"</a:t>
            </a:r>
          </a:p>
          <a:p>
            <a:r>
              <a:rPr lang="en-US" dirty="0"/>
              <a:t>113.2269 	EXP 	Display </a:t>
            </a:r>
            <a:r>
              <a:rPr lang="en-US" dirty="0" err="1"/>
              <a:t>WaitingForPrep</a:t>
            </a:r>
            <a:endParaRPr lang="en-US" dirty="0"/>
          </a:p>
          <a:p>
            <a:r>
              <a:rPr lang="en-US" dirty="0"/>
              <a:t>118.8992 	DATA 	Keypress: y</a:t>
            </a:r>
          </a:p>
          <a:p>
            <a:r>
              <a:rPr lang="en-US" dirty="0"/>
              <a:t>118.9431 	EXP 	</a:t>
            </a:r>
            <a:r>
              <a:rPr lang="en-US" dirty="0" err="1"/>
              <a:t>topMsg</a:t>
            </a:r>
            <a:r>
              <a:rPr lang="en-US" dirty="0"/>
              <a:t>: text = 'Waiting for scanner to start...'</a:t>
            </a:r>
          </a:p>
          <a:p>
            <a:r>
              <a:rPr lang="en-US" dirty="0"/>
              <a:t>118.9431 	EXP 	</a:t>
            </a:r>
            <a:r>
              <a:rPr lang="en-US" dirty="0" err="1"/>
              <a:t>bottomMsg</a:t>
            </a:r>
            <a:r>
              <a:rPr lang="en-US" dirty="0"/>
              <a:t>: text = "(Press '5' to override.)"</a:t>
            </a:r>
          </a:p>
          <a:p>
            <a:r>
              <a:rPr lang="en-US" dirty="0"/>
              <a:t>118.9431 	EXP 	Display </a:t>
            </a:r>
            <a:r>
              <a:rPr lang="en-US" dirty="0" err="1"/>
              <a:t>WaitingForScanner</a:t>
            </a:r>
            <a:endParaRPr lang="en-US" dirty="0"/>
          </a:p>
          <a:p>
            <a:r>
              <a:rPr lang="en-US" dirty="0"/>
              <a:t>122.6388 	DATA 	Keypress: 5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FC6DBB8-03E8-FA46-96F1-4E34D9BCC380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14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4A1-3AC1-D644-841B-8D47E7ED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362" y="2870596"/>
            <a:ext cx="5957887" cy="11072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HOW CAN I RUN EXPERIMENTS ONLINE?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96BF7-0311-9241-B4DD-FD9D7ED04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415" y="2094809"/>
            <a:ext cx="2073349" cy="27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9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Amazon Mechanical Turk (MTurk)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57230-E68F-4141-9284-FAB8FEBB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29400" cy="4351338"/>
          </a:xfrm>
        </p:spPr>
        <p:txBody>
          <a:bodyPr/>
          <a:lstStyle/>
          <a:p>
            <a:r>
              <a:rPr lang="en-US" dirty="0"/>
              <a:t>Named after an 18</a:t>
            </a:r>
            <a:r>
              <a:rPr lang="en-US" baseline="30000" dirty="0"/>
              <a:t>th</a:t>
            </a:r>
            <a:r>
              <a:rPr lang="en-US" dirty="0"/>
              <a:t>-century chess-playing “robot” that really just had a human chess player inside.</a:t>
            </a:r>
          </a:p>
          <a:p>
            <a:r>
              <a:rPr lang="en-US" dirty="0"/>
              <a:t>Requesters can ask people to complete “Human Intelligence Tasks” (HITs) for a set amount of money</a:t>
            </a:r>
          </a:p>
          <a:p>
            <a:pPr lvl="1"/>
            <a:r>
              <a:rPr lang="en-US" dirty="0"/>
              <a:t>Usually small, easy tasks that pay a few cents</a:t>
            </a:r>
          </a:p>
          <a:p>
            <a:r>
              <a:rPr lang="en-US" dirty="0"/>
              <a:t>Recently, experimenters have used this same setup to </a:t>
            </a:r>
            <a:r>
              <a:rPr lang="en-US" b="1" dirty="0"/>
              <a:t>collect psychology data from many subjects at once online</a:t>
            </a:r>
          </a:p>
          <a:p>
            <a:endParaRPr lang="en-US" dirty="0"/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94DAB9BF-8E4A-994A-A075-BEA8FAD67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21" t="48036"/>
          <a:stretch/>
        </p:blipFill>
        <p:spPr>
          <a:xfrm>
            <a:off x="7461684" y="1825625"/>
            <a:ext cx="3892116" cy="1974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14737-EA1F-E14B-A4DA-AABFB44BC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469" y="2094809"/>
            <a:ext cx="2073349" cy="273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00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MTurk?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B57230-E68F-4141-9284-FAB8FEBB3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Rapid prototyping and piloting</a:t>
            </a:r>
          </a:p>
          <a:p>
            <a:r>
              <a:rPr lang="en-US" dirty="0"/>
              <a:t>Large baselining datasets on the cheap</a:t>
            </a:r>
          </a:p>
          <a:p>
            <a:r>
              <a:rPr lang="en-US" dirty="0"/>
              <a:t>Collect dozens of subjects in a single day</a:t>
            </a:r>
          </a:p>
          <a:p>
            <a:r>
              <a:rPr lang="en-US" dirty="0"/>
              <a:t>Not as skewed a population as you might think (</a:t>
            </a:r>
            <a:r>
              <a:rPr lang="en-US" dirty="0">
                <a:hlinkClick r:id="rId2"/>
              </a:rPr>
              <a:t>McDuffie, 2019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“Overall, the sample collected from MTurk is likely to be more diverse than a sample of undergraduate students (</a:t>
            </a:r>
            <a:r>
              <a:rPr lang="en-US" dirty="0" err="1"/>
              <a:t>Buhrmester</a:t>
            </a:r>
            <a:r>
              <a:rPr lang="en-US" dirty="0"/>
              <a:t> et al., 2011). Participants are generally older, more geographically representative of the US, and more diverse than participants collected from undergraduate samples.”</a:t>
            </a:r>
          </a:p>
          <a:p>
            <a:pPr lvl="1"/>
            <a:r>
              <a:rPr lang="en-US" dirty="0"/>
              <a:t>“Users of MTurk have some fundamental differences from the general population. MTurk workers are more educated, less religious, and more likely to be unemployed than the general population (Goodman, </a:t>
            </a:r>
            <a:r>
              <a:rPr lang="en-US" dirty="0" err="1"/>
              <a:t>Cryder</a:t>
            </a:r>
            <a:r>
              <a:rPr lang="en-US" dirty="0"/>
              <a:t>, &amp; Cheema, 2013).”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9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9601BE3-BA60-154E-9087-1B2AC57F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1" y="3848971"/>
            <a:ext cx="9202449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Subjects See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C46B7C-CD38-924C-B72E-74AAC0398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380" y="1825625"/>
            <a:ext cx="9805239" cy="4351338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71780A-8A96-604E-AA51-F2D4C2CBA78A}"/>
              </a:ext>
            </a:extLst>
          </p:cNvPr>
          <p:cNvSpPr/>
          <p:nvPr/>
        </p:nvSpPr>
        <p:spPr>
          <a:xfrm>
            <a:off x="10111409" y="561818"/>
            <a:ext cx="1242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Link to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6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9601BE3-BA60-154E-9087-1B2AC57F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1" y="3848971"/>
            <a:ext cx="9202449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Requesters See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971780A-8A96-604E-AA51-F2D4C2CBA78A}"/>
              </a:ext>
            </a:extLst>
          </p:cNvPr>
          <p:cNvSpPr/>
          <p:nvPr/>
        </p:nvSpPr>
        <p:spPr>
          <a:xfrm>
            <a:off x="9492969" y="561818"/>
            <a:ext cx="186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Link to dashboard</a:t>
            </a:r>
            <a:endParaRPr lang="en-US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539A2F-DF12-B943-8B16-C890E831F0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144885"/>
            <a:ext cx="10515600" cy="220280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D09A8-F625-5541-B1E7-7C666A1C5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7606"/>
            <a:ext cx="10515599" cy="186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8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A3D1A-7AE4-104C-AFF3-731D825F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068F3-3C34-644B-8C86-25898CB08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</a:t>
            </a:r>
          </a:p>
          <a:p>
            <a:pPr lvl="1"/>
            <a:r>
              <a:rPr lang="en-US" dirty="0"/>
              <a:t>PsychoPy vs. E-Prime</a:t>
            </a:r>
          </a:p>
          <a:p>
            <a:r>
              <a:rPr lang="en-US" dirty="0"/>
              <a:t>What</a:t>
            </a:r>
          </a:p>
          <a:p>
            <a:pPr lvl="1"/>
            <a:r>
              <a:rPr lang="en-US" dirty="0"/>
              <a:t>Installing PsychoPy</a:t>
            </a:r>
          </a:p>
          <a:p>
            <a:pPr lvl="1"/>
            <a:r>
              <a:rPr lang="en-US" dirty="0"/>
              <a:t>The builder</a:t>
            </a:r>
          </a:p>
          <a:p>
            <a:pPr lvl="1"/>
            <a:r>
              <a:rPr lang="en-US" dirty="0"/>
              <a:t>The coder </a:t>
            </a:r>
          </a:p>
          <a:p>
            <a:r>
              <a:rPr lang="en-US" dirty="0"/>
              <a:t>How </a:t>
            </a:r>
          </a:p>
          <a:p>
            <a:pPr lvl="1"/>
            <a:r>
              <a:rPr lang="en-US" dirty="0"/>
              <a:t>How to make online experiments with </a:t>
            </a:r>
            <a:r>
              <a:rPr lang="en-US" b="1" dirty="0"/>
              <a:t>Pavlovia</a:t>
            </a:r>
          </a:p>
          <a:p>
            <a:pPr lvl="1"/>
            <a:r>
              <a:rPr lang="en-US" dirty="0"/>
              <a:t>How to get subjects on </a:t>
            </a:r>
            <a:r>
              <a:rPr lang="en-US" b="1" dirty="0"/>
              <a:t>Amazon Mechanical Turk</a:t>
            </a:r>
          </a:p>
          <a:p>
            <a:r>
              <a:rPr lang="en-US" dirty="0"/>
              <a:t>Where</a:t>
            </a:r>
          </a:p>
          <a:p>
            <a:pPr lvl="1"/>
            <a:r>
              <a:rPr lang="en-US" dirty="0"/>
              <a:t>My </a:t>
            </a:r>
            <a:r>
              <a:rPr lang="en-US" dirty="0" err="1"/>
              <a:t>PsychoPyParadigms</a:t>
            </a:r>
            <a:r>
              <a:rPr lang="en-US" dirty="0"/>
              <a:t> GitHub repo</a:t>
            </a:r>
          </a:p>
          <a:p>
            <a:pPr lvl="1"/>
            <a:r>
              <a:rPr lang="en-US" dirty="0"/>
              <a:t>My Pavlovia repos</a:t>
            </a:r>
          </a:p>
          <a:p>
            <a:pPr lvl="1"/>
            <a:r>
              <a:rPr lang="en-US" dirty="0"/>
              <a:t>Where to get help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E63357-0AF6-0D40-816A-05A662C9EECC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72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9601BE3-BA60-154E-9087-1B2AC57F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1" y="3848971"/>
            <a:ext cx="9202449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your PsychoPy Task to Work Online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14B90-DAE7-EE40-9994-6AD3C3DD6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it in the PsychoPy Builder</a:t>
            </a:r>
          </a:p>
          <a:p>
            <a:r>
              <a:rPr lang="en-US" dirty="0"/>
              <a:t>Port any custom Python code over to JavaScript</a:t>
            </a:r>
          </a:p>
          <a:p>
            <a:pPr lvl="1"/>
            <a:r>
              <a:rPr lang="en-US" dirty="0"/>
              <a:t>PsychoPy will port over the visuals &amp; logging automatically</a:t>
            </a:r>
          </a:p>
          <a:p>
            <a:r>
              <a:rPr lang="en-US" dirty="0"/>
              <a:t>1 click to update &amp; compile to Pavlovia</a:t>
            </a:r>
          </a:p>
          <a:p>
            <a:pPr lvl="1"/>
            <a:r>
              <a:rPr lang="en-US" dirty="0"/>
              <a:t>Must create a Pavlovia account first</a:t>
            </a:r>
          </a:p>
          <a:p>
            <a:pPr lvl="1"/>
            <a:r>
              <a:rPr lang="en-US" dirty="0"/>
              <a:t>Sometimes changes aren’t enacted right away…</a:t>
            </a:r>
          </a:p>
          <a:p>
            <a:pPr lvl="1"/>
            <a:r>
              <a:rPr lang="en-US" dirty="0"/>
              <a:t>Usually, refreshing your browser’s cache fixes the problem</a:t>
            </a:r>
          </a:p>
          <a:p>
            <a:r>
              <a:rPr lang="en-US" dirty="0"/>
              <a:t>Pilot from your Pavlovia Dashboard</a:t>
            </a:r>
          </a:p>
          <a:p>
            <a:r>
              <a:rPr lang="en-US" dirty="0"/>
              <a:t>Set status to “Running” and add Pavlovia credits to run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D5524A-721B-004D-AF04-096080EF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16" r="33966" b="71509"/>
          <a:stretch/>
        </p:blipFill>
        <p:spPr>
          <a:xfrm>
            <a:off x="8555181" y="3009029"/>
            <a:ext cx="2798619" cy="14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90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9601BE3-BA60-154E-9087-1B2AC57F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1" y="3848971"/>
            <a:ext cx="9202449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NIH and MTurk: The Logistics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61FB-DE78-3E4F-86B8-8F6FA4C1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approval from Office of Human Subjects Research Protection (OHSRP), not the IRB</a:t>
            </a:r>
          </a:p>
          <a:p>
            <a:pPr lvl="1"/>
            <a:r>
              <a:rPr lang="en-US" dirty="0"/>
              <a:t>Less intense than IRB approval</a:t>
            </a:r>
          </a:p>
          <a:p>
            <a:pPr lvl="1"/>
            <a:r>
              <a:rPr lang="en-US" b="1" dirty="0"/>
              <a:t>Need specifics </a:t>
            </a:r>
            <a:r>
              <a:rPr lang="en-US" dirty="0"/>
              <a:t>on tasks to be performed, exact instructions, time it takes, and payment</a:t>
            </a:r>
          </a:p>
          <a:p>
            <a:r>
              <a:rPr lang="en-US" dirty="0"/>
              <a:t>Add funds to MTurk account (we pay &gt;$6/</a:t>
            </a:r>
            <a:r>
              <a:rPr lang="en-US" dirty="0" err="1"/>
              <a:t>hr</a:t>
            </a:r>
            <a:r>
              <a:rPr lang="en-US" dirty="0"/>
              <a:t>, plus Amazon’s 20% fee) and Pavlovia Account ($0.25/run)</a:t>
            </a:r>
          </a:p>
          <a:p>
            <a:pPr lvl="1"/>
            <a:r>
              <a:rPr lang="en-US" dirty="0"/>
              <a:t>POTS orders can take some time</a:t>
            </a:r>
          </a:p>
          <a:p>
            <a:pPr lvl="1"/>
            <a:r>
              <a:rPr lang="en-US" dirty="0"/>
              <a:t>Payment with a credit card rather than a purchase order (not as common, but usually faster)</a:t>
            </a:r>
          </a:p>
        </p:txBody>
      </p:sp>
    </p:spTree>
    <p:extLst>
      <p:ext uri="{BB962C8B-B14F-4D97-AF65-F5344CB8AC3E}">
        <p14:creationId xmlns:p14="http://schemas.microsoft.com/office/powerpoint/2010/main" val="313628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>
            <a:extLst>
              <a:ext uri="{FF2B5EF4-FFF2-40B4-BE49-F238E27FC236}">
                <a16:creationId xmlns:a16="http://schemas.microsoft.com/office/drawing/2014/main" id="{E9601BE3-BA60-154E-9087-1B2AC57FE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091" y="3848971"/>
            <a:ext cx="9202449" cy="3385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ACC229-30F3-0B44-B96E-C689BBE9E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of MTurk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3629BBF-82AA-674E-A3B8-9414BA60D3DD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61FB-DE78-3E4F-86B8-8F6FA4C1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200" b="1" dirty="0"/>
              <a:t>Follow these tips to get good subjects and treat them well:</a:t>
            </a:r>
          </a:p>
          <a:p>
            <a:r>
              <a:rPr lang="en-US" sz="3200" b="1" dirty="0">
                <a:hlinkClick r:id="rId2"/>
              </a:rPr>
              <a:t>http://turkrequesters.blogspot.com/2012/09/tips-for-academic-requesters-on-mturk.html</a:t>
            </a:r>
            <a:endParaRPr lang="en-US" sz="3200" b="1" dirty="0"/>
          </a:p>
          <a:p>
            <a:r>
              <a:rPr lang="en-US" dirty="0"/>
              <a:t>Only let each subject do it once:</a:t>
            </a:r>
            <a:br>
              <a:rPr lang="en-US" dirty="0"/>
            </a:br>
            <a:r>
              <a:rPr lang="en-US" u="sng" dirty="0">
                <a:hlinkClick r:id="rId3" tooltip="https://uniqueturker.myleott.com/"/>
              </a:rPr>
              <a:t>https://uniqueturker.myleott.com/</a:t>
            </a:r>
            <a:endParaRPr lang="en-US" u="sng" dirty="0"/>
          </a:p>
          <a:p>
            <a:r>
              <a:rPr lang="en-US" dirty="0"/>
              <a:t>Hiding links behind an accept button: </a:t>
            </a:r>
            <a:br>
              <a:rPr lang="en-US" dirty="0"/>
            </a:br>
            <a:r>
              <a:rPr lang="en-US" dirty="0">
                <a:hlinkClick r:id="rId4"/>
              </a:rPr>
              <a:t>https://www.w3schools.com/howto/howto_js_toggle_hide_show.asp</a:t>
            </a:r>
            <a:endParaRPr lang="en-US" dirty="0"/>
          </a:p>
          <a:p>
            <a:r>
              <a:rPr lang="en-US" dirty="0"/>
              <a:t>Making links open in a new tab:</a:t>
            </a:r>
            <a:br>
              <a:rPr lang="en-US" dirty="0"/>
            </a:br>
            <a:r>
              <a:rPr lang="en-US" dirty="0">
                <a:hlinkClick r:id="rId5"/>
              </a:rPr>
              <a:t>https://www.thesitewizard.com/html-tutorial/open-links-in-new-window-or-tab.shtml</a:t>
            </a:r>
            <a:endParaRPr lang="en-US" dirty="0"/>
          </a:p>
          <a:p>
            <a:r>
              <a:rPr lang="en-US" dirty="0"/>
              <a:t>Encoding subject numbers in the link:</a:t>
            </a:r>
            <a:br>
              <a:rPr lang="en-US" dirty="0"/>
            </a:br>
            <a:r>
              <a:rPr lang="en-US" dirty="0">
                <a:hlinkClick r:id="rId6"/>
              </a:rPr>
              <a:t>https://stackoverflow.com/questions/13102351/passing-a-variable-with-href-in-html/13102389</a:t>
            </a:r>
            <a:endParaRPr lang="en-US" dirty="0"/>
          </a:p>
          <a:p>
            <a:r>
              <a:rPr lang="en-US" dirty="0"/>
              <a:t>Creating a hash for the “subject codes”:</a:t>
            </a:r>
            <a:br>
              <a:rPr lang="en-US" dirty="0"/>
            </a:br>
            <a:r>
              <a:rPr lang="en-US" dirty="0">
                <a:hlinkClick r:id="rId7"/>
              </a:rPr>
              <a:t>https://stackoverflow.com/questions/664014/what-integer-hash-function-are-good-that-accepts-an-integer-hash-key</a:t>
            </a:r>
            <a:endParaRPr lang="en-US" dirty="0"/>
          </a:p>
          <a:p>
            <a:r>
              <a:rPr lang="en-US" dirty="0"/>
              <a:t>Forking your own repo:</a:t>
            </a:r>
            <a:br>
              <a:rPr lang="en-US" dirty="0"/>
            </a:br>
            <a:r>
              <a:rPr lang="en-US" dirty="0">
                <a:hlinkClick r:id="rId8"/>
              </a:rPr>
              <a:t>https://gitlab.com/gitlab-org/gitlab-foss/issues/25805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8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4A1-3AC1-D644-841B-8D47E7ED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362" y="2870596"/>
            <a:ext cx="5957887" cy="11072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WHERE CAN I FIND HELP?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CEC2C-A856-264C-BBE2-C95CB0BE0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2" y="2094810"/>
            <a:ext cx="3545140" cy="26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0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D4C-A2D6-FA43-A31E-A5AC0EF3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PsychoPy GitHub Repo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6BC080E-C7CC-CD49-ADDD-578538B1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911" y="1825625"/>
            <a:ext cx="8982178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B0D72F-73E5-B048-9740-107262516E04}"/>
              </a:ext>
            </a:extLst>
          </p:cNvPr>
          <p:cNvSpPr/>
          <p:nvPr/>
        </p:nvSpPr>
        <p:spPr>
          <a:xfrm>
            <a:off x="3770990" y="6311900"/>
            <a:ext cx="485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djangraw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PsychoPyParadigms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72250-9BFC-864B-ADF3-4278240CDF4F}"/>
              </a:ext>
            </a:extLst>
          </p:cNvPr>
          <p:cNvSpPr txBox="1"/>
          <p:nvPr/>
        </p:nvSpPr>
        <p:spPr>
          <a:xfrm>
            <a:off x="1928813" y="1506022"/>
            <a:ext cx="93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6C6E9-5CFA-CC44-A41E-A738261825BE}"/>
              </a:ext>
            </a:extLst>
          </p:cNvPr>
          <p:cNvSpPr txBox="1"/>
          <p:nvPr/>
        </p:nvSpPr>
        <p:spPr>
          <a:xfrm>
            <a:off x="16806863" y="7043778"/>
            <a:ext cx="102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BROWSE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4AFD1-6E59-9347-BC91-17E13AA96B9F}"/>
              </a:ext>
            </a:extLst>
          </p:cNvPr>
          <p:cNvSpPr txBox="1"/>
          <p:nvPr/>
        </p:nvSpPr>
        <p:spPr>
          <a:xfrm>
            <a:off x="1807337" y="5875100"/>
            <a:ext cx="118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F9EC7F-FD37-0C48-9A8D-E7F936520327}"/>
              </a:ext>
            </a:extLst>
          </p:cNvPr>
          <p:cNvSpPr txBox="1"/>
          <p:nvPr/>
        </p:nvSpPr>
        <p:spPr>
          <a:xfrm>
            <a:off x="2178656" y="5038358"/>
            <a:ext cx="81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TOOLS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056F0E-2708-8545-B146-08DBAABD219E}"/>
              </a:ext>
            </a:extLst>
          </p:cNvPr>
          <p:cNvSpPr/>
          <p:nvPr/>
        </p:nvSpPr>
        <p:spPr>
          <a:xfrm>
            <a:off x="1933523" y="1811675"/>
            <a:ext cx="1981251" cy="367978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0954D4-6190-734F-A3AF-3D33AE3E4F4B}"/>
              </a:ext>
            </a:extLst>
          </p:cNvPr>
          <p:cNvSpPr/>
          <p:nvPr/>
        </p:nvSpPr>
        <p:spPr>
          <a:xfrm>
            <a:off x="3071813" y="5151839"/>
            <a:ext cx="842961" cy="184666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F99B15-8586-C24E-B79E-1EBF121210A0}"/>
              </a:ext>
            </a:extLst>
          </p:cNvPr>
          <p:cNvSpPr/>
          <p:nvPr/>
        </p:nvSpPr>
        <p:spPr>
          <a:xfrm flipV="1">
            <a:off x="3071813" y="5986463"/>
            <a:ext cx="1200151" cy="190500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99FB5-AD72-FB43-B765-22C1F1A0B147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20EB0EB-7A64-394B-9629-D4531778B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8388" y="2094810"/>
            <a:ext cx="3545140" cy="26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0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D4C-A2D6-FA43-A31E-A5AC0EF3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PsychoPy GitHub Repo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6C6E9-5CFA-CC44-A41E-A738261825BE}"/>
              </a:ext>
            </a:extLst>
          </p:cNvPr>
          <p:cNvSpPr txBox="1"/>
          <p:nvPr/>
        </p:nvSpPr>
        <p:spPr>
          <a:xfrm>
            <a:off x="16806863" y="7043778"/>
            <a:ext cx="102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BROWSE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99FB5-AD72-FB43-B765-22C1F1A0B147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FC2B687-191F-F549-A3B0-77663BF62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4" r="15934"/>
          <a:stretch/>
        </p:blipFill>
        <p:spPr>
          <a:xfrm>
            <a:off x="12486978" y="2094810"/>
            <a:ext cx="4100513" cy="2658855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862E97-9453-4040-948E-3A3E7C7EA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1052" y="1825625"/>
            <a:ext cx="8789896" cy="4351338"/>
          </a:xfrm>
        </p:spPr>
      </p:pic>
    </p:spTree>
    <p:extLst>
      <p:ext uri="{BB962C8B-B14F-4D97-AF65-F5344CB8AC3E}">
        <p14:creationId xmlns:p14="http://schemas.microsoft.com/office/powerpoint/2010/main" val="6128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D4C-A2D6-FA43-A31E-A5AC0EF3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Pavlovia Repos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99FB5-AD72-FB43-B765-22C1F1A0B147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46262B4-FB96-CF4E-92F1-5091BC6BC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863"/>
          <a:stretch/>
        </p:blipFill>
        <p:spPr>
          <a:xfrm>
            <a:off x="470040" y="1778401"/>
            <a:ext cx="9753600" cy="49504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4FE2E-3448-2D44-B4BD-A91EF065D7D2}"/>
              </a:ext>
            </a:extLst>
          </p:cNvPr>
          <p:cNvSpPr txBox="1"/>
          <p:nvPr/>
        </p:nvSpPr>
        <p:spPr>
          <a:xfrm>
            <a:off x="8985138" y="386554"/>
            <a:ext cx="23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Link to my experiments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8A788-1363-8241-A68F-412C0D18EF2B}"/>
              </a:ext>
            </a:extLst>
          </p:cNvPr>
          <p:cNvSpPr txBox="1"/>
          <p:nvPr/>
        </p:nvSpPr>
        <p:spPr>
          <a:xfrm>
            <a:off x="7013431" y="1477695"/>
            <a:ext cx="93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SEARCH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91DC15-4A2B-AF44-8F98-916B055AB015}"/>
              </a:ext>
            </a:extLst>
          </p:cNvPr>
          <p:cNvSpPr/>
          <p:nvPr/>
        </p:nvSpPr>
        <p:spPr>
          <a:xfrm>
            <a:off x="7152019" y="1778401"/>
            <a:ext cx="1112684" cy="316409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2E580A-7A8A-1045-8F14-DB7BE75C80F2}"/>
              </a:ext>
            </a:extLst>
          </p:cNvPr>
          <p:cNvSpPr txBox="1"/>
          <p:nvPr/>
        </p:nvSpPr>
        <p:spPr>
          <a:xfrm>
            <a:off x="7646477" y="2142051"/>
            <a:ext cx="70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FORK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D33E15-116A-024C-A80F-7954AB7CB8E6}"/>
              </a:ext>
            </a:extLst>
          </p:cNvPr>
          <p:cNvSpPr/>
          <p:nvPr/>
        </p:nvSpPr>
        <p:spPr>
          <a:xfrm>
            <a:off x="8045177" y="2574500"/>
            <a:ext cx="586206" cy="255851"/>
          </a:xfrm>
          <a:prstGeom prst="rect">
            <a:avLst/>
          </a:prstGeom>
          <a:solidFill>
            <a:schemeClr val="accent6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C65FE9-3B1B-484C-9799-1ED916556568}"/>
              </a:ext>
            </a:extLst>
          </p:cNvPr>
          <p:cNvSpPr txBox="1"/>
          <p:nvPr/>
        </p:nvSpPr>
        <p:spPr>
          <a:xfrm>
            <a:off x="8699975" y="2126528"/>
            <a:ext cx="82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CLONE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2A1CAE-768F-3540-B380-BB944D962C5A}"/>
              </a:ext>
            </a:extLst>
          </p:cNvPr>
          <p:cNvSpPr/>
          <p:nvPr/>
        </p:nvSpPr>
        <p:spPr>
          <a:xfrm flipV="1">
            <a:off x="8910954" y="2583573"/>
            <a:ext cx="586206" cy="246778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CA90D-019A-834F-9746-FB4079498734}"/>
              </a:ext>
            </a:extLst>
          </p:cNvPr>
          <p:cNvSpPr txBox="1"/>
          <p:nvPr/>
        </p:nvSpPr>
        <p:spPr>
          <a:xfrm>
            <a:off x="8910954" y="6082494"/>
            <a:ext cx="3190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*.</a:t>
            </a:r>
            <a:r>
              <a:rPr lang="en-US" dirty="0" err="1"/>
              <a:t>psyexp</a:t>
            </a:r>
            <a:r>
              <a:rPr lang="en-US" dirty="0"/>
              <a:t> = PsychoPy Builder File</a:t>
            </a:r>
          </a:p>
          <a:p>
            <a:r>
              <a:rPr lang="en-US" dirty="0"/>
              <a:t>html/*.</a:t>
            </a:r>
            <a:r>
              <a:rPr lang="en-US" dirty="0" err="1"/>
              <a:t>js</a:t>
            </a:r>
            <a:r>
              <a:rPr lang="en-US" dirty="0"/>
              <a:t> = online experiment</a:t>
            </a:r>
          </a:p>
        </p:txBody>
      </p:sp>
    </p:spTree>
    <p:extLst>
      <p:ext uri="{BB962C8B-B14F-4D97-AF65-F5344CB8AC3E}">
        <p14:creationId xmlns:p14="http://schemas.microsoft.com/office/powerpoint/2010/main" val="319273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8" grpId="0" animBg="1"/>
      <p:bldP spid="1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DD4C-A2D6-FA43-A31E-A5AC0EF3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Online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99FB5-AD72-FB43-B765-22C1F1A0B147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C6DD06-6339-8643-9B97-E22F22BB8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8155"/>
            <a:ext cx="696214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96FBC-46F6-094C-AAFB-9A2B09828B7B}"/>
              </a:ext>
            </a:extLst>
          </p:cNvPr>
          <p:cNvSpPr txBox="1"/>
          <p:nvPr/>
        </p:nvSpPr>
        <p:spPr>
          <a:xfrm>
            <a:off x="7974419" y="2616939"/>
            <a:ext cx="38277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F12 to see developer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Console tab for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console.log</a:t>
            </a:r>
            <a:r>
              <a:rPr lang="en-US" sz="2400" dirty="0"/>
              <a:t>() to 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Source tab to see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Refresh your browser’s cache to make changes take hold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8401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570C-440F-A749-814A-6DD6EF8D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9E772-28F7-5449-8259-DE863FE21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PsychoPy Forum: </a:t>
            </a:r>
          </a:p>
          <a:p>
            <a:pPr lvl="1"/>
            <a:r>
              <a:rPr lang="en-US" dirty="0">
                <a:hlinkClick r:id="rId2"/>
              </a:rPr>
              <a:t>https://discourse.psychopy.org/</a:t>
            </a:r>
            <a:r>
              <a:rPr lang="en-US" dirty="0"/>
              <a:t> </a:t>
            </a:r>
          </a:p>
          <a:p>
            <a:r>
              <a:rPr lang="en-US" dirty="0"/>
              <a:t>Python Forums: </a:t>
            </a:r>
          </a:p>
          <a:p>
            <a:pPr lvl="1"/>
            <a:r>
              <a:rPr lang="en-US" dirty="0" err="1"/>
              <a:t>StackExchange</a:t>
            </a:r>
            <a:r>
              <a:rPr lang="en-US" dirty="0"/>
              <a:t>, </a:t>
            </a:r>
            <a:r>
              <a:rPr lang="en-US" dirty="0" err="1"/>
              <a:t>StackOverflow</a:t>
            </a:r>
            <a:r>
              <a:rPr lang="en-US" dirty="0"/>
              <a:t>, many others</a:t>
            </a:r>
          </a:p>
          <a:p>
            <a:pPr lvl="1"/>
            <a:r>
              <a:rPr lang="en-US" dirty="0"/>
              <a:t>The “forum police” will chastise you if you ask a duplicate question, so google it thoroughly first!</a:t>
            </a:r>
          </a:p>
          <a:p>
            <a:r>
              <a:rPr lang="en-US" dirty="0"/>
              <a:t>Me, Jen, or any PsychoPy coder</a:t>
            </a:r>
          </a:p>
          <a:p>
            <a:r>
              <a:rPr lang="en-US" dirty="0"/>
              <a:t>Formal PsychoPy tutorials</a:t>
            </a:r>
          </a:p>
          <a:p>
            <a:pPr lvl="1"/>
            <a:r>
              <a:rPr lang="en-US" dirty="0">
                <a:hlinkClick r:id="rId3"/>
              </a:rPr>
              <a:t>Stroop task video</a:t>
            </a:r>
            <a:r>
              <a:rPr lang="en-US" dirty="0"/>
              <a:t> by Jon Peirce (creator of PsychoPy)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lvl="1"/>
            <a:r>
              <a:rPr lang="en-US" dirty="0"/>
              <a:t>Several others with different tasks</a:t>
            </a:r>
          </a:p>
          <a:p>
            <a:pPr lvl="1"/>
            <a:r>
              <a:rPr lang="en-US" dirty="0">
                <a:hlinkClick r:id="rId4"/>
              </a:rPr>
              <a:t>Making a simple stimulus in coder</a:t>
            </a:r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979FBB-46B5-BC41-91B6-726400F73E55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D92E62-546D-7944-8C8C-244E65A2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082" y="3998119"/>
            <a:ext cx="2147718" cy="2178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3772C-EE1E-2F49-96C6-7354A914D266}"/>
              </a:ext>
            </a:extLst>
          </p:cNvPr>
          <p:cNvSpPr txBox="1"/>
          <p:nvPr/>
        </p:nvSpPr>
        <p:spPr>
          <a:xfrm>
            <a:off x="9644447" y="6176963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Thanks Jon.</a:t>
            </a:r>
          </a:p>
        </p:txBody>
      </p:sp>
    </p:spTree>
    <p:extLst>
      <p:ext uri="{BB962C8B-B14F-4D97-AF65-F5344CB8AC3E}">
        <p14:creationId xmlns:p14="http://schemas.microsoft.com/office/powerpoint/2010/main" val="1049368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263CCE-3407-B249-B10B-A80B6B1E8A7B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64F238B-8173-894C-BA59-F2D86D61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3C0C83F-8FE6-D346-BF0B-3438F405E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674" y="1825625"/>
            <a:ext cx="339065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4A1-3AC1-D644-841B-8D47E7ED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275" y="2870598"/>
            <a:ext cx="5957887" cy="1107281"/>
          </a:xfrm>
        </p:spPr>
        <p:txBody>
          <a:bodyPr/>
          <a:lstStyle/>
          <a:p>
            <a:r>
              <a:rPr lang="en-US" b="1" dirty="0"/>
              <a:t>WHY PSYCHOPY?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8D2C46-3E39-5142-9456-EE2A1B520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58" y="2262189"/>
            <a:ext cx="4489739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5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1A54-D006-C240-BA8E-0979E76F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PsychoPy vs. E-Prime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BE5B4-0597-D640-9EE0-CF12D3DFB9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 of PsychoPy:</a:t>
            </a:r>
          </a:p>
          <a:p>
            <a:pPr lvl="1"/>
            <a:r>
              <a:rPr lang="en-US" dirty="0"/>
              <a:t>It’s </a:t>
            </a:r>
            <a:r>
              <a:rPr lang="en-US" b="1" dirty="0"/>
              <a:t>free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No license keys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Works on </a:t>
            </a:r>
            <a:r>
              <a:rPr lang="en-US" b="1" dirty="0"/>
              <a:t>Macs &amp; Linux </a:t>
            </a:r>
            <a:r>
              <a:rPr lang="en-US" dirty="0"/>
              <a:t>machines as well as PCs.</a:t>
            </a:r>
          </a:p>
          <a:p>
            <a:pPr lvl="1"/>
            <a:r>
              <a:rPr lang="en-US" dirty="0"/>
              <a:t>A lot more </a:t>
            </a:r>
            <a:r>
              <a:rPr lang="en-US" b="1" dirty="0"/>
              <a:t>flexibility and control</a:t>
            </a:r>
            <a:r>
              <a:rPr lang="en-US" dirty="0"/>
              <a:t> – all of Python is at your fingertips!</a:t>
            </a:r>
          </a:p>
          <a:p>
            <a:pPr lvl="1"/>
            <a:r>
              <a:rPr lang="en-US" dirty="0"/>
              <a:t>Much </a:t>
            </a:r>
            <a:r>
              <a:rPr lang="en-US" b="1" dirty="0"/>
              <a:t>easier to Google </a:t>
            </a:r>
            <a:r>
              <a:rPr lang="en-US" dirty="0"/>
              <a:t>for help.</a:t>
            </a:r>
          </a:p>
          <a:p>
            <a:pPr lvl="1"/>
            <a:r>
              <a:rPr lang="en-US" dirty="0"/>
              <a:t>Can run experiments </a:t>
            </a:r>
            <a:r>
              <a:rPr lang="en-US" b="1" dirty="0"/>
              <a:t>online.</a:t>
            </a:r>
            <a:endParaRPr lang="en-US" dirty="0"/>
          </a:p>
          <a:p>
            <a:pPr lvl="1"/>
            <a:r>
              <a:rPr lang="en-US" dirty="0"/>
              <a:t>No parameters hidden in sub-tabs &amp; menus (when using coder) – easier to search.</a:t>
            </a:r>
          </a:p>
          <a:p>
            <a:pPr lvl="1"/>
            <a:r>
              <a:rPr lang="en-US" dirty="0"/>
              <a:t>All keypresses are logged – no lost data.</a:t>
            </a:r>
          </a:p>
          <a:p>
            <a:pPr lvl="1"/>
            <a:r>
              <a:rPr lang="en-US" dirty="0"/>
              <a:t>Python is much more user-friendly than E-Basic.</a:t>
            </a:r>
          </a:p>
          <a:p>
            <a:pPr lvl="1"/>
            <a:r>
              <a:rPr lang="en-US" dirty="0"/>
              <a:t>“Modules” can be shared across experiments.</a:t>
            </a:r>
          </a:p>
          <a:p>
            <a:pPr lvl="1"/>
            <a:r>
              <a:rPr lang="en-US" dirty="0"/>
              <a:t>Easier to undo.</a:t>
            </a:r>
          </a:p>
          <a:p>
            <a:pPr lvl="1"/>
            <a:r>
              <a:rPr lang="en-US" dirty="0"/>
              <a:t>Easier to revert back to old versions with Time Machine &amp; GitHub.</a:t>
            </a:r>
          </a:p>
          <a:p>
            <a:pPr lvl="1"/>
            <a:r>
              <a:rPr lang="en-US" dirty="0"/>
              <a:t>Editor crashes less (in my experience).</a:t>
            </a:r>
          </a:p>
          <a:p>
            <a:pPr lvl="1"/>
            <a:r>
              <a:rPr lang="en-US" dirty="0"/>
              <a:t>Open-source and lighter weight.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89481B-F4E9-214B-9214-137330D4ADDA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17AD51B-33AC-AB4D-907A-B568BA5A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861" y="2262189"/>
            <a:ext cx="4489739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3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FCFC-80A8-2F40-A0F7-D5B5B428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PsychoPy vs. E-Prime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EA1FA-C2EA-3844-816E-4D2AC4F5C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 of PsychoPy:</a:t>
            </a:r>
          </a:p>
          <a:p>
            <a:pPr lvl="1"/>
            <a:r>
              <a:rPr lang="en-US" dirty="0"/>
              <a:t>Existing </a:t>
            </a:r>
            <a:r>
              <a:rPr lang="en-US" b="1" dirty="0"/>
              <a:t>experience </a:t>
            </a:r>
            <a:r>
              <a:rPr lang="en-US" dirty="0"/>
              <a:t>&amp; knowledge with E-Prime must be rebuilt.</a:t>
            </a:r>
          </a:p>
          <a:p>
            <a:pPr lvl="1"/>
            <a:r>
              <a:rPr lang="en-US" dirty="0"/>
              <a:t>User interface is </a:t>
            </a:r>
            <a:r>
              <a:rPr lang="en-US" b="1" dirty="0"/>
              <a:t>clunkier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More scripting means </a:t>
            </a:r>
            <a:r>
              <a:rPr lang="en-US" b="1" dirty="0"/>
              <a:t>less WYSIWYG </a:t>
            </a:r>
            <a:r>
              <a:rPr lang="en-US" dirty="0"/>
              <a:t>(what you see is what you get).</a:t>
            </a:r>
          </a:p>
          <a:p>
            <a:pPr lvl="1"/>
            <a:r>
              <a:rPr lang="en-US" dirty="0"/>
              <a:t>Audio and video </a:t>
            </a:r>
            <a:r>
              <a:rPr lang="en-US" b="1" dirty="0"/>
              <a:t>drivers</a:t>
            </a:r>
            <a:r>
              <a:rPr lang="en-US" dirty="0"/>
              <a:t> are sometimes a pain on new machines.</a:t>
            </a:r>
          </a:p>
          <a:p>
            <a:pPr lvl="1"/>
            <a:r>
              <a:rPr lang="en-US" b="1" dirty="0"/>
              <a:t>Error messages </a:t>
            </a:r>
            <a:r>
              <a:rPr lang="en-US" dirty="0"/>
              <a:t>are often cryptic</a:t>
            </a:r>
          </a:p>
          <a:p>
            <a:pPr lvl="1"/>
            <a:r>
              <a:rPr lang="en-US" dirty="0"/>
              <a:t>No high-speed automatic testing.</a:t>
            </a:r>
          </a:p>
          <a:p>
            <a:pPr lvl="1"/>
            <a:r>
              <a:rPr lang="en-US" dirty="0"/>
              <a:t>No paid support team.</a:t>
            </a:r>
          </a:p>
          <a:p>
            <a:pPr lvl="1"/>
            <a:r>
              <a:rPr lang="en-US" dirty="0"/>
              <a:t>Less widely used.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E25A684-4B47-6142-B7C4-17E3C8403AD8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8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FFFB8-B4C5-264D-A874-B8BA7828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PsychoPy &gt; E-Prime in a 2011 </a:t>
            </a:r>
            <a:r>
              <a:rPr lang="en-US" sz="3600" dirty="0">
                <a:hlinkClick r:id="rId3"/>
              </a:rPr>
              <a:t>experiment</a:t>
            </a:r>
            <a:r>
              <a:rPr lang="en-US" sz="3600" dirty="0"/>
              <a:t> at Nottingham</a:t>
            </a:r>
          </a:p>
        </p:txBody>
      </p:sp>
      <p:graphicFrame>
        <p:nvGraphicFramePr>
          <p:cNvPr id="4" name="C 1">
            <a:extLst>
              <a:ext uri="{FF2B5EF4-FFF2-40B4-BE49-F238E27FC236}">
                <a16:creationId xmlns:a16="http://schemas.microsoft.com/office/drawing/2014/main" id="{B26C5D6D-E1AA-9149-BA62-27BBC2BB3D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344703"/>
              </p:ext>
            </p:extLst>
          </p:nvPr>
        </p:nvGraphicFramePr>
        <p:xfrm>
          <a:off x="773295" y="2907183"/>
          <a:ext cx="5270500" cy="295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 2">
            <a:extLst>
              <a:ext uri="{FF2B5EF4-FFF2-40B4-BE49-F238E27FC236}">
                <a16:creationId xmlns:a16="http://schemas.microsoft.com/office/drawing/2014/main" id="{EDD064C4-B6E3-0B4B-BE7C-3366D33080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7869319"/>
              </p:ext>
            </p:extLst>
          </p:nvPr>
        </p:nvGraphicFramePr>
        <p:xfrm>
          <a:off x="6303963" y="2946235"/>
          <a:ext cx="5270500" cy="2880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55B6948-E196-A44E-B41F-55C9E5AB4F30}"/>
              </a:ext>
            </a:extLst>
          </p:cNvPr>
          <p:cNvSpPr/>
          <p:nvPr/>
        </p:nvSpPr>
        <p:spPr>
          <a:xfrm>
            <a:off x="3100137" y="2589485"/>
            <a:ext cx="5297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b="1" dirty="0">
                <a:solidFill>
                  <a:srgbClr val="4F81B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did the </a:t>
            </a:r>
            <a:r>
              <a:rPr lang="en-GB" b="1" dirty="0" err="1">
                <a:solidFill>
                  <a:srgbClr val="4F81B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PsychoPy</a:t>
            </a:r>
            <a:r>
              <a:rPr lang="en-GB" b="1" dirty="0">
                <a:solidFill>
                  <a:srgbClr val="4F81BD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software compare to E-Prime? </a:t>
            </a:r>
            <a:endParaRPr lang="en-US" b="1" dirty="0">
              <a:solidFill>
                <a:srgbClr val="4F81BD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2D5BD-EAE8-2C4D-B2E8-52266D770D10}"/>
              </a:ext>
            </a:extLst>
          </p:cNvPr>
          <p:cNvSpPr txBox="1"/>
          <p:nvPr/>
        </p:nvSpPr>
        <p:spPr>
          <a:xfrm>
            <a:off x="2086537" y="1862772"/>
            <a:ext cx="801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After 1 semester of instruction on either PsychoPy or E-Prime, students were asked: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E6D3CF-A23D-2744-97B2-F46B5704E101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04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>
        <p:bldAsOne/>
      </p:bldGraphic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enter image description here">
            <a:hlinkClick r:id="rId2"/>
            <a:extLst>
              <a:ext uri="{FF2B5EF4-FFF2-40B4-BE49-F238E27FC236}">
                <a16:creationId xmlns:a16="http://schemas.microsoft.com/office/drawing/2014/main" id="{7EDB4455-B3A5-1948-9524-07717D25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29" y="3699486"/>
            <a:ext cx="6496673" cy="239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ter image description here">
            <a:hlinkClick r:id="rId4"/>
            <a:extLst>
              <a:ext uri="{FF2B5EF4-FFF2-40B4-BE49-F238E27FC236}">
                <a16:creationId xmlns:a16="http://schemas.microsoft.com/office/drawing/2014/main" id="{76E447BD-FC54-E544-9D99-4D1F717BD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29" y="2933772"/>
            <a:ext cx="4336142" cy="392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33D43D-85BD-6B44-8942-83473562F21A}"/>
              </a:ext>
            </a:extLst>
          </p:cNvPr>
          <p:cNvSpPr/>
          <p:nvPr/>
        </p:nvSpPr>
        <p:spPr>
          <a:xfrm>
            <a:off x="783770" y="1008305"/>
            <a:ext cx="92637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highly recommend PsychoPy over E-prime. Why?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Keeping track of who has the e-prime dongle is annoying.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Students learn it more easily (see data below).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E-prime uses visual basic (boo) and PsychoPy uses Python (yay!).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PsychoPy easily integrates with R, </a:t>
            </a:r>
            <a:r>
              <a:rPr lang="en-US" altLang="en-US" dirty="0" err="1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matlab</a:t>
            </a: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, and HTML.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42729"/>
                </a:solidFill>
                <a:latin typeface="inherit"/>
                <a:cs typeface="Arial" panose="020B0604020202020204" pitchFamily="34" charset="0"/>
              </a:rPr>
              <a:t>Everyone is doing it... (see data).</a:t>
            </a:r>
            <a:endParaRPr lang="en-US" altLang="en-US" dirty="0">
              <a:solidFill>
                <a:srgbClr val="2427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folks at UCSD did a </a:t>
            </a:r>
            <a:r>
              <a:rPr lang="en-US" altLang="en-US" u="sng" dirty="0">
                <a:solidFill>
                  <a:srgbClr val="39739D"/>
                </a:solidFill>
                <a:latin typeface="inherit"/>
                <a:cs typeface="Arial" panose="020B0604020202020204" pitchFamily="34" charset="0"/>
                <a:hlinkClick r:id="rId6"/>
              </a:rPr>
              <a:t>survey in summer/fall 2014</a:t>
            </a:r>
            <a:r>
              <a:rPr lang="en-US" altLang="en-US" dirty="0">
                <a:solidFill>
                  <a:srgbClr val="2427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asking researchers for their opinions. Here is a summary of the findings.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1D79C-7E45-C340-8625-1D1C9302EC39}"/>
              </a:ext>
            </a:extLst>
          </p:cNvPr>
          <p:cNvSpPr txBox="1"/>
          <p:nvPr/>
        </p:nvSpPr>
        <p:spPr>
          <a:xfrm>
            <a:off x="783770" y="363321"/>
            <a:ext cx="10914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PsychoPy &gt; E-Prime in a 2014 UCSD survey (summary from </a:t>
            </a:r>
            <a:r>
              <a:rPr lang="en-US" sz="2800" dirty="0">
                <a:latin typeface="+mj-lt"/>
                <a:hlinkClick r:id="rId7"/>
              </a:rPr>
              <a:t>StackExchange</a:t>
            </a:r>
            <a:r>
              <a:rPr lang="en-US" sz="2800" dirty="0">
                <a:latin typeface="+mj-lt"/>
              </a:rPr>
              <a:t>):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E14EAB-60DA-0745-9736-14B72547ECDC}"/>
              </a:ext>
            </a:extLst>
          </p:cNvPr>
          <p:cNvCxnSpPr>
            <a:cxnSpLocks/>
          </p:cNvCxnSpPr>
          <p:nvPr/>
        </p:nvCxnSpPr>
        <p:spPr>
          <a:xfrm>
            <a:off x="838200" y="960177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06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F84D-CF5D-6749-B1EE-01802B00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good for my branch specifically: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49EC-1313-1E45-BB10-D4FE066F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Fits our quirks:</a:t>
            </a:r>
          </a:p>
          <a:p>
            <a:pPr lvl="1"/>
            <a:r>
              <a:rPr lang="en-US" dirty="0"/>
              <a:t>The branch employs a task developer, and developers will prefer Python</a:t>
            </a:r>
          </a:p>
          <a:p>
            <a:pPr lvl="1"/>
            <a:r>
              <a:rPr lang="en-US" dirty="0"/>
              <a:t>Allows transition to Linux machine for safe connection to database </a:t>
            </a:r>
          </a:p>
          <a:p>
            <a:pPr lvl="1"/>
            <a:r>
              <a:rPr lang="en-US" dirty="0"/>
              <a:t>We share multiple E-Prime keys, complicating current license-key logistics</a:t>
            </a:r>
          </a:p>
          <a:p>
            <a:pPr lvl="1"/>
            <a:r>
              <a:rPr lang="en-US" dirty="0"/>
              <a:t>Fellows can learn more transferrable programming skills</a:t>
            </a:r>
          </a:p>
          <a:p>
            <a:r>
              <a:rPr lang="en-US" dirty="0"/>
              <a:t>Long-term payoffs for fellows:</a:t>
            </a:r>
          </a:p>
          <a:p>
            <a:pPr lvl="1"/>
            <a:r>
              <a:rPr lang="en-US" dirty="0"/>
              <a:t>Learn programming, specifically Python</a:t>
            </a:r>
          </a:p>
          <a:p>
            <a:pPr lvl="2"/>
            <a:r>
              <a:rPr lang="en-US" dirty="0"/>
              <a:t>Take control of your experiment and output logs</a:t>
            </a:r>
          </a:p>
          <a:p>
            <a:pPr lvl="2"/>
            <a:r>
              <a:rPr lang="en-US" dirty="0"/>
              <a:t>Python can be used for analysis too</a:t>
            </a:r>
          </a:p>
          <a:p>
            <a:pPr lvl="1"/>
            <a:r>
              <a:rPr lang="en-US" dirty="0"/>
              <a:t>Save money and license-key-logistics for </a:t>
            </a:r>
            <a:r>
              <a:rPr lang="en-US" i="1" dirty="0"/>
              <a:t>your</a:t>
            </a:r>
            <a:r>
              <a:rPr lang="en-US" dirty="0"/>
              <a:t> lab</a:t>
            </a:r>
          </a:p>
          <a:p>
            <a:pPr lvl="1"/>
            <a:r>
              <a:rPr lang="en-US" dirty="0"/>
              <a:t>Be part of the growing open-source community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445866-0A0E-544A-BFFD-62283C655811}"/>
              </a:ext>
            </a:extLst>
          </p:cNvPr>
          <p:cNvCxnSpPr>
            <a:cxnSpLocks/>
          </p:cNvCxnSpPr>
          <p:nvPr/>
        </p:nvCxnSpPr>
        <p:spPr>
          <a:xfrm>
            <a:off x="838200" y="1515979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47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4A4A1-3AC1-D644-841B-8D47E7ED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9275" y="2870598"/>
            <a:ext cx="5957887" cy="1107281"/>
          </a:xfrm>
        </p:spPr>
        <p:txBody>
          <a:bodyPr/>
          <a:lstStyle/>
          <a:p>
            <a:r>
              <a:rPr lang="en-US" b="1" dirty="0"/>
              <a:t>WHAT IS PSYCHOPY LIKE?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6BBD9-266F-714F-9E0A-4CE5E2115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09" y="2107954"/>
            <a:ext cx="4373116" cy="264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</TotalTime>
  <Words>1689</Words>
  <Application>Microsoft Macintosh PowerPoint</Application>
  <PresentationFormat>Widescreen</PresentationFormat>
  <Paragraphs>255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Office Theme</vt:lpstr>
      <vt:lpstr>PsychoPy: An Introduction</vt:lpstr>
      <vt:lpstr>Outline</vt:lpstr>
      <vt:lpstr>WHY PSYCHOPY?</vt:lpstr>
      <vt:lpstr>PsychoPy vs. E-Prime </vt:lpstr>
      <vt:lpstr>PsychoPy vs. E-Prime</vt:lpstr>
      <vt:lpstr>PsychoPy &gt; E-Prime in a 2011 experiment at Nottingham</vt:lpstr>
      <vt:lpstr>PowerPoint Presentation</vt:lpstr>
      <vt:lpstr>Why it’s good for my branch specifically:</vt:lpstr>
      <vt:lpstr>WHAT IS PSYCHOPY LIKE?</vt:lpstr>
      <vt:lpstr>Installing PsychoPy on Your Machine</vt:lpstr>
      <vt:lpstr>The PsychoPy Builder</vt:lpstr>
      <vt:lpstr>The PsychoPy Coder</vt:lpstr>
      <vt:lpstr>Running a PsychoPy Experiment</vt:lpstr>
      <vt:lpstr>Handling PsychoPy data</vt:lpstr>
      <vt:lpstr>HOW CAN I RUN EXPERIMENTS ONLINE?</vt:lpstr>
      <vt:lpstr>Meet Amazon Mechanical Turk (MTurk)</vt:lpstr>
      <vt:lpstr>Why MTurk?</vt:lpstr>
      <vt:lpstr>What Subjects See</vt:lpstr>
      <vt:lpstr>What Requesters See</vt:lpstr>
      <vt:lpstr>Getting your PsychoPy Task to Work Online</vt:lpstr>
      <vt:lpstr>NIH and MTurk: The Logistics</vt:lpstr>
      <vt:lpstr>Secrets of MTurk</vt:lpstr>
      <vt:lpstr>WHERE CAN I FIND HELP?</vt:lpstr>
      <vt:lpstr>My PsychoPy GitHub Repo</vt:lpstr>
      <vt:lpstr>My PsychoPy GitHub Repo</vt:lpstr>
      <vt:lpstr>My Pavlovia Repos</vt:lpstr>
      <vt:lpstr>Debugging Online</vt:lpstr>
      <vt:lpstr>Asking Questions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PsychoPy: An Introduction</dc:title>
  <dc:creator>Jangraw, David (NIH/NIMH) [C]</dc:creator>
  <cp:lastModifiedBy>Jangraw, David (NIH/NIMH) [C]</cp:lastModifiedBy>
  <cp:revision>91</cp:revision>
  <dcterms:created xsi:type="dcterms:W3CDTF">2018-10-03T13:11:54Z</dcterms:created>
  <dcterms:modified xsi:type="dcterms:W3CDTF">2019-12-05T15:39:00Z</dcterms:modified>
</cp:coreProperties>
</file>